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82"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56" autoAdjust="0"/>
    <p:restoredTop sz="87737" autoAdjust="0"/>
  </p:normalViewPr>
  <p:slideViewPr>
    <p:cSldViewPr snapToGrid="0" showGuides="1">
      <p:cViewPr varScale="1">
        <p:scale>
          <a:sx n="77" d="100"/>
          <a:sy n="77" d="100"/>
        </p:scale>
        <p:origin x="192" y="384"/>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5" name="Picture 4">
            <a:extLst>
              <a:ext uri="{FF2B5EF4-FFF2-40B4-BE49-F238E27FC236}">
                <a16:creationId xmlns:a16="http://schemas.microsoft.com/office/drawing/2014/main" id="{B0C87372-CE19-B0B0-F102-106273C14A17}"/>
              </a:ext>
            </a:extLst>
          </p:cNvPr>
          <p:cNvPicPr>
            <a:picLocks noChangeAspect="1"/>
          </p:cNvPicPr>
          <p:nvPr/>
        </p:nvPicPr>
        <p:blipFill>
          <a:blip r:embed="rId3"/>
          <a:stretch>
            <a:fillRect/>
          </a:stretch>
        </p:blipFill>
        <p:spPr>
          <a:xfrm>
            <a:off x="276448" y="1883192"/>
            <a:ext cx="7143278" cy="3475617"/>
          </a:xfrm>
          <a:prstGeom prst="rect">
            <a:avLst/>
          </a:prstGeom>
        </p:spPr>
      </p:pic>
      <p:pic>
        <p:nvPicPr>
          <p:cNvPr id="7" name="Picture 6">
            <a:extLst>
              <a:ext uri="{FF2B5EF4-FFF2-40B4-BE49-F238E27FC236}">
                <a16:creationId xmlns:a16="http://schemas.microsoft.com/office/drawing/2014/main" id="{CD43D71F-8750-64CA-B89F-FFAAEC0E8953}"/>
              </a:ext>
            </a:extLst>
          </p:cNvPr>
          <p:cNvPicPr>
            <a:picLocks noChangeAspect="1"/>
          </p:cNvPicPr>
          <p:nvPr/>
        </p:nvPicPr>
        <p:blipFill>
          <a:blip r:embed="rId4"/>
          <a:stretch>
            <a:fillRect/>
          </a:stretch>
        </p:blipFill>
        <p:spPr>
          <a:xfrm>
            <a:off x="8412245" y="1883192"/>
            <a:ext cx="3177803" cy="3307236"/>
          </a:xfrm>
          <a:prstGeom prst="rect">
            <a:avLst/>
          </a:prstGeom>
        </p:spPr>
      </p:pic>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5" name="Picture 4">
            <a:extLst>
              <a:ext uri="{FF2B5EF4-FFF2-40B4-BE49-F238E27FC236}">
                <a16:creationId xmlns:a16="http://schemas.microsoft.com/office/drawing/2014/main" id="{E03E42B2-902C-EF91-6899-5381C9610514}"/>
              </a:ext>
            </a:extLst>
          </p:cNvPr>
          <p:cNvPicPr>
            <a:picLocks noChangeAspect="1"/>
          </p:cNvPicPr>
          <p:nvPr/>
        </p:nvPicPr>
        <p:blipFill>
          <a:blip r:embed="rId3"/>
          <a:stretch>
            <a:fillRect/>
          </a:stretch>
        </p:blipFill>
        <p:spPr>
          <a:xfrm>
            <a:off x="1552365" y="1676248"/>
            <a:ext cx="9087269" cy="4442236"/>
          </a:xfrm>
          <a:prstGeom prst="rect">
            <a:avLst/>
          </a:prstGeom>
        </p:spPr>
      </p:pic>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607332" y="583405"/>
            <a:ext cx="4357688" cy="1325563"/>
          </a:xfrm>
        </p:spPr>
        <p:txBody>
          <a:bodyPr>
            <a:normAutofit/>
          </a:bodyPr>
          <a:lstStyle/>
          <a:p>
            <a:r>
              <a:rPr lang="en-US" dirty="0"/>
              <a:t>Visualizations</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
        <p:nvSpPr>
          <p:cNvPr id="10" name="Text Placeholder 9">
            <a:extLst>
              <a:ext uri="{FF2B5EF4-FFF2-40B4-BE49-F238E27FC236}">
                <a16:creationId xmlns:a16="http://schemas.microsoft.com/office/drawing/2014/main" id="{65D194BD-14C7-6E4A-2ED4-199644332995}"/>
              </a:ext>
            </a:extLst>
          </p:cNvPr>
          <p:cNvSpPr>
            <a:spLocks noGrp="1"/>
          </p:cNvSpPr>
          <p:nvPr>
            <p:ph type="body" sz="quarter" idx="16"/>
          </p:nvPr>
        </p:nvSpPr>
        <p:spPr>
          <a:xfrm>
            <a:off x="4035289" y="3603788"/>
            <a:ext cx="4357688" cy="2252574"/>
          </a:xfrm>
        </p:spPr>
        <p:txBody>
          <a:bodyPr/>
          <a:lstStyle/>
          <a:p>
            <a:r>
              <a:rPr lang="en-GB" dirty="0"/>
              <a:t>22 species can be found in 51 out of the 56 US National Parks</a:t>
            </a:r>
          </a:p>
          <a:p>
            <a:r>
              <a:rPr lang="en-GB" dirty="0"/>
              <a:t>There are 27320 unique species that can only be found in one park.</a:t>
            </a:r>
          </a:p>
          <a:p>
            <a:r>
              <a:rPr lang="en-GB" dirty="0"/>
              <a:t>California is the State with more biodiversity</a:t>
            </a:r>
          </a:p>
        </p:txBody>
      </p:sp>
      <p:pic>
        <p:nvPicPr>
          <p:cNvPr id="12" name="Picture 11" descr="Chart, pie chart&#10;&#10;Description automatically generated">
            <a:extLst>
              <a:ext uri="{FF2B5EF4-FFF2-40B4-BE49-F238E27FC236}">
                <a16:creationId xmlns:a16="http://schemas.microsoft.com/office/drawing/2014/main" id="{2908E652-824D-E82C-CF3F-D630D20BA838}"/>
              </a:ext>
            </a:extLst>
          </p:cNvPr>
          <p:cNvPicPr>
            <a:picLocks noChangeAspect="1"/>
          </p:cNvPicPr>
          <p:nvPr/>
        </p:nvPicPr>
        <p:blipFill>
          <a:blip r:embed="rId3"/>
          <a:stretch>
            <a:fillRect/>
          </a:stretch>
        </p:blipFill>
        <p:spPr>
          <a:xfrm>
            <a:off x="354302" y="1839848"/>
            <a:ext cx="3590585" cy="4278636"/>
          </a:xfrm>
          <a:prstGeom prst="rect">
            <a:avLst/>
          </a:prstGeom>
        </p:spPr>
      </p:pic>
      <p:pic>
        <p:nvPicPr>
          <p:cNvPr id="14" name="Picture 13" descr="Chart, pie chart&#10;&#10;Description automatically generated">
            <a:extLst>
              <a:ext uri="{FF2B5EF4-FFF2-40B4-BE49-F238E27FC236}">
                <a16:creationId xmlns:a16="http://schemas.microsoft.com/office/drawing/2014/main" id="{87F0B99D-8FCF-E57E-666D-FBD4609304F2}"/>
              </a:ext>
            </a:extLst>
          </p:cNvPr>
          <p:cNvPicPr>
            <a:picLocks noChangeAspect="1"/>
          </p:cNvPicPr>
          <p:nvPr/>
        </p:nvPicPr>
        <p:blipFill>
          <a:blip r:embed="rId4"/>
          <a:stretch>
            <a:fillRect/>
          </a:stretch>
        </p:blipFill>
        <p:spPr>
          <a:xfrm>
            <a:off x="8483379" y="501982"/>
            <a:ext cx="3223067" cy="4567987"/>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There are 63 national park in USA  biggest national park is (Zion National Park) and  smallest national park is (Acadia National Park) .As we can see in pie chart California(CA) states have the highest biodiversity and second have Alaska(Ak)</a:t>
            </a:r>
            <a:r>
              <a:rPr kumimoji="0" lang="en-GB" sz="2400" b="0" i="0" u="none" strike="noStrike" kern="1200" cap="none" spc="0" normalizeH="0" baseline="0" noProof="0">
                <a:ln>
                  <a:noFill/>
                </a:ln>
                <a:solidFill>
                  <a:schemeClr val="bg1"/>
                </a:solidFill>
                <a:effectLst/>
                <a:uLnTx/>
                <a:uFillTx/>
                <a:ea typeface="+mn-ea"/>
                <a:cs typeface="Aharoni" panose="02010803020104030203" pitchFamily="2" charset="-79"/>
              </a:rPr>
              <a:t>state and </a:t>
            </a: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third is Washington state. Dry Tortugas National Park has lowest species and Great Smoky Mountains National Park has a highest species count. Falco peregrinus is the most common species it is present in 56 parks . Biodiversity is our life . it is  our moral duty to conserve Biodiversity  as well our Environment. Long –term  maintenance of  species and their management requires co-operative efforts across  entire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119448" y="1871167"/>
            <a:ext cx="8158480" cy="4247317"/>
          </a:xfrm>
          <a:prstGeom prst="rect">
            <a:avLst/>
          </a:prstGeom>
          <a:noFill/>
        </p:spPr>
        <p:txBody>
          <a:bodyPr wrap="square" rtlCol="0">
            <a:spAutoFit/>
          </a:bodyPr>
          <a:lstStyle/>
          <a:p>
            <a:r>
              <a:rPr lang="en-GB" dirty="0">
                <a:solidFill>
                  <a:srgbClr val="FFFF00"/>
                </a:solidFill>
              </a:rPr>
              <a:t>INCLUDE INTERESTING FACT</a:t>
            </a:r>
          </a:p>
          <a:p>
            <a:endParaRPr lang="en-GB" dirty="0">
              <a:solidFill>
                <a:srgbClr val="FFFF00"/>
              </a:solidFill>
            </a:endParaRPr>
          </a:p>
          <a:p>
            <a:r>
              <a:rPr lang="en-GB" dirty="0">
                <a:solidFill>
                  <a:srgbClr val="FFFF00"/>
                </a:solidFill>
              </a:rPr>
              <a:t>1. The USA has a total of 63 National Parks altogether.</a:t>
            </a:r>
          </a:p>
          <a:p>
            <a:endParaRPr lang="en-GB" dirty="0">
              <a:solidFill>
                <a:srgbClr val="FFFF00"/>
              </a:solidFill>
            </a:endParaRPr>
          </a:p>
          <a:p>
            <a:r>
              <a:rPr lang="en-GB" dirty="0">
                <a:solidFill>
                  <a:srgbClr val="FFFF00"/>
                </a:solidFill>
              </a:rPr>
              <a:t>2. These Parks are spread across 30 different states around the USA</a:t>
            </a:r>
          </a:p>
          <a:p>
            <a:endParaRPr lang="en-GB" dirty="0">
              <a:solidFill>
                <a:srgbClr val="FFFF00"/>
              </a:solidFill>
            </a:endParaRPr>
          </a:p>
          <a:p>
            <a:r>
              <a:rPr lang="en-GB" dirty="0">
                <a:solidFill>
                  <a:srgbClr val="FFFF00"/>
                </a:solidFill>
              </a:rPr>
              <a:t>3. </a:t>
            </a:r>
            <a:r>
              <a:rPr lang="en-GB" sz="1800" b="0" i="0" dirty="0">
                <a:solidFill>
                  <a:srgbClr val="FFFF00"/>
                </a:solidFill>
                <a:effectLst/>
                <a:latin typeface="Libre Franklin" pitchFamily="2" charset="0"/>
              </a:rPr>
              <a:t>The US National Parks are home to a fascinating range of animals and plants, many of which are rare and protected.</a:t>
            </a:r>
          </a:p>
          <a:p>
            <a:endParaRPr lang="en-GB" dirty="0">
              <a:solidFill>
                <a:srgbClr val="FFFF00"/>
              </a:solidFill>
              <a:latin typeface="Libre Franklin" pitchFamily="2" charset="0"/>
            </a:endParaRPr>
          </a:p>
          <a:p>
            <a:pPr marL="342900" indent="-342900">
              <a:buAutoNum type="arabicPeriod" startAt="4"/>
            </a:pPr>
            <a:r>
              <a:rPr lang="en-GB" dirty="0">
                <a:solidFill>
                  <a:srgbClr val="FFFF00"/>
                </a:solidFill>
                <a:latin typeface="Libre Franklin" pitchFamily="2" charset="0"/>
              </a:rPr>
              <a:t>Millions of plant and animal species maintain these ecosystem, and creates the oxygen that we breathe.</a:t>
            </a:r>
          </a:p>
          <a:p>
            <a:pPr marL="342900" indent="-342900">
              <a:buAutoNum type="arabicPeriod" startAt="4"/>
            </a:pPr>
            <a:endParaRPr lang="en-GB" sz="1800" b="0" i="0" dirty="0">
              <a:solidFill>
                <a:srgbClr val="FFFF00"/>
              </a:solidFill>
              <a:effectLst/>
              <a:latin typeface="Libre Franklin" pitchFamily="2" charset="0"/>
            </a:endParaRPr>
          </a:p>
          <a:p>
            <a:pPr marL="342900" indent="-342900">
              <a:buAutoNum type="arabicPeriod" startAt="4"/>
            </a:pPr>
            <a:r>
              <a:rPr lang="en-GB" dirty="0">
                <a:solidFill>
                  <a:srgbClr val="FFFF00"/>
                </a:solidFill>
                <a:latin typeface="Libre Franklin" pitchFamily="2" charset="0"/>
              </a:rPr>
              <a:t>The plants and animals also provides us with the food that we eat and ultimately ensures a more sustainable planet for future generations. </a:t>
            </a:r>
            <a:endParaRPr lang="en-GB" sz="1800" b="0" i="0" dirty="0">
              <a:solidFill>
                <a:srgbClr val="FFFF00"/>
              </a:solidFill>
              <a:effectLst/>
              <a:latin typeface="Libre Franklin" pitchFamily="2" charset="0"/>
            </a:endParaRPr>
          </a:p>
          <a:p>
            <a:endParaRPr lang="en-GB" dirty="0"/>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r>
              <a:rPr lang="en-GB" dirty="0">
                <a:solidFill>
                  <a:schemeClr val="tx1">
                    <a:lumMod val="95000"/>
                    <a:lumOff val="5000"/>
                  </a:schemeClr>
                </a:solidFill>
              </a:rPr>
              <a:t>Analysis</a:t>
            </a:r>
          </a:p>
          <a:p>
            <a:pPr marL="457200" indent="-457200" algn="l">
              <a:buAutoNum type="arabicPeriod"/>
            </a:pPr>
            <a:r>
              <a:rPr lang="en-GB" dirty="0">
                <a:solidFill>
                  <a:schemeClr val="tx1">
                    <a:lumMod val="95000"/>
                    <a:lumOff val="5000"/>
                  </a:schemeClr>
                </a:solidFill>
              </a:rPr>
              <a:t>Conclusions</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8770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pic>
        <p:nvPicPr>
          <p:cNvPr id="5" name="Picture 4">
            <a:extLst>
              <a:ext uri="{FF2B5EF4-FFF2-40B4-BE49-F238E27FC236}">
                <a16:creationId xmlns:a16="http://schemas.microsoft.com/office/drawing/2014/main" id="{8E87B3CF-6077-E4F7-E2A5-B4CA2D93D4F8}"/>
              </a:ext>
            </a:extLst>
          </p:cNvPr>
          <p:cNvPicPr>
            <a:picLocks noChangeAspect="1"/>
          </p:cNvPicPr>
          <p:nvPr/>
        </p:nvPicPr>
        <p:blipFill>
          <a:blip r:embed="rId3"/>
          <a:stretch>
            <a:fillRect/>
          </a:stretch>
        </p:blipFill>
        <p:spPr>
          <a:xfrm>
            <a:off x="2108790" y="1883192"/>
            <a:ext cx="7974419" cy="4017679"/>
          </a:xfrm>
          <a:prstGeom prst="rect">
            <a:avLst/>
          </a:prstGeom>
        </p:spPr>
      </p:pic>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3</TotalTime>
  <Words>852</Words>
  <Application>Microsoft Macintosh PowerPoint</Application>
  <PresentationFormat>Widescreen</PresentationFormat>
  <Paragraphs>122</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Visualizations</vt:lpstr>
      <vt:lpstr>CONCLUSIONS</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Abraham Ofolu</cp:lastModifiedBy>
  <cp:revision>13</cp:revision>
  <dcterms:created xsi:type="dcterms:W3CDTF">2022-12-19T18:46:35Z</dcterms:created>
  <dcterms:modified xsi:type="dcterms:W3CDTF">2023-01-04T16:03:11Z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